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0" r:id="rId6"/>
    <p:sldId id="259" r:id="rId7"/>
    <p:sldId id="261" r:id="rId8"/>
    <p:sldId id="271" r:id="rId9"/>
    <p:sldId id="262" r:id="rId10"/>
    <p:sldId id="264" r:id="rId11"/>
    <p:sldId id="265" r:id="rId12"/>
    <p:sldId id="266" r:id="rId13"/>
    <p:sldId id="279" r:id="rId14"/>
    <p:sldId id="267" r:id="rId15"/>
    <p:sldId id="278" r:id="rId16"/>
    <p:sldId id="277" r:id="rId17"/>
    <p:sldId id="268" r:id="rId18"/>
    <p:sldId id="280" r:id="rId19"/>
    <p:sldId id="269" r:id="rId20"/>
    <p:sldId id="270" r:id="rId21"/>
    <p:sldId id="276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10E0-9236-4C50-9C5F-5A39E90B5D7E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04E4-CBE1-47AA-824C-31D2BC6E3C3D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usinessinsider.com/100-amazing-accomplishments-achieved-at-every-age-2014-3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cad=rja&amp;uact=8&amp;docid=rt889B7-bSrg_M&amp;tbnid=4Bv1UZR0s90z4M:&amp;ved=0CAUQjRw&amp;url=http://www.deviantart.com/morelikethis/94174012?view_mode%3D2&amp;ei=idpXU_CMGYbLsAT7lILYBQ&amp;bvm=bv.65177938,d.aWc&amp;psig=AFQjCNFTe8CbXFxfN8Xp9LU7Uz3d2Fdi3g&amp;ust=13983528735852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docid=rt889B7-bSrg_M&amp;tbnid=4Bv1UZR0s90z4M:&amp;ved=0CAUQjRw&amp;url=http://www.deviantart.com/morelikethis/94174012?view_mode%3D2&amp;ei=idpXU_CMGYbLsAT7lILYBQ&amp;bvm=bv.65177938,d.aWc&amp;psig=AFQjCNFTe8CbXFxfN8Xp9LU7Uz3d2Fdi3g&amp;ust=139835287358528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docid=RTbuEPTNofr_EM&amp;tbnid=IBV2gZ6-44MqqM:&amp;ved=0CAUQjRw&amp;url=http://www.smart-kit.com/s7715/complicated-family/&amp;ei=DExdU9rXCaK92gWv_4HYCg&amp;bvm=bv.65397613,d.b2I&amp;psig=AFQjCNH8wIYI8BgkypMakNCFdeYJLtFbrA&amp;ust=139870962936601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://www.google.com/url?sa=i&amp;rct=j&amp;q=&amp;esrc=s&amp;source=images&amp;cd=&amp;cad=rja&amp;uact=8&amp;docid=6nNIZgId6pdLnM&amp;tbnid=IJftlswhbVxtfM:&amp;ved=0CAUQjRw&amp;url=http://www.salon.com/2012/08/28/reagans_radical_rhetoric/&amp;ei=_NxSU-y0IMup8QH6-IHICA&amp;bvm=bv.65058239,d.b2U&amp;psig=AFQjCNHRCFyc7K72K8xZWzC802GKiVnG-Q&amp;ust=139802581868883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source=images&amp;cd=&amp;cad=rja&amp;uact=8&amp;docid=_NKvM8HrBNCX2M&amp;tbnid=H6PYThobxlwaqM:&amp;ved=0CAUQjRw&amp;url=http://www.fanpop.com/clubs/princess-diana/images/31892816/title/princess-wales-photo&amp;ei=L9xSU5TiC4n98AHro4G4DQ&amp;bvm=bv.65058239,d.b2U&amp;psig=AFQjCNHm7-8m7n7YS7kRY4OBQnM0tIbL7Q&amp;ust=1398025413994608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docid=CkQBhA2HQfVGsM&amp;tbnid=svmbD-YJVrOYTM:&amp;ved=0CAUQjRw&amp;url=http://www.dreamstime.com/stock-images-white-mask-dark-background-image8891914&amp;ei=0nxWU6uhFIunsQT32YHQAQ&amp;bvm=bv.65177938,d.aWc&amp;psig=AFQjCNH6pVPku_xpA-JoU7jOf604OIPrwA&amp;ust=1398263371588104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docid=o2vog_iZXHXuBM&amp;tbnid=yEIrz0y1-lBUaM:&amp;ved=0CAUQjRw&amp;url=http://www.quopic.com/quotes-about-strength/bible-quotes-on-strength-8/&amp;ei=ufhYU8TiOLLMsAS7hYD4DQ&amp;bvm=bv.65397613,d.aWc&amp;psig=AFQjCNHWb17zT2l3RaBzr88dOSLMT8QecA&amp;ust=139842600603316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Allusion &amp; Symbol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Literature: rich 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97953" cy="11132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“The Progress of Poesy”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5714999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Title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Poesy=the creative imagination, specifically in writing poetry.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Progress=a royal journey or </a:t>
            </a:r>
            <a:r>
              <a:rPr lang="en-US" sz="2000" dirty="0" smtClean="0"/>
              <a:t>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Three main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Growing older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Advancing/declining in creativity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Searching for water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84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3297953" cy="1113254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6400800" cy="5181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Stanzas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1=creativity flows in youth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2=creativity is channeled and disciplined in middle age but starts to dry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3=creativity dies in old age </a:t>
            </a:r>
            <a:r>
              <a:rPr lang="en-US" sz="2000" dirty="0" smtClean="0">
                <a:hlinkClick r:id="rId2"/>
              </a:rPr>
              <a:t>(agree?)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Arid mount/mute mount=the Law on Mt. Sinai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Striking the rock for water=Moses’ smiting the rock for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Old man lying down to die=Moses’ being buried in the mountains of Edom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752600" cy="258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5743" y="228600"/>
            <a:ext cx="2928257" cy="2963164"/>
          </a:xfrm>
        </p:spPr>
      </p:sp>
    </p:spTree>
    <p:extLst>
      <p:ext uri="{BB962C8B-B14F-4D97-AF65-F5344CB8AC3E}">
        <p14:creationId xmlns:p14="http://schemas.microsoft.com/office/powerpoint/2010/main" val="17442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001000" cy="924475"/>
          </a:xfrm>
        </p:spPr>
        <p:txBody>
          <a:bodyPr/>
          <a:lstStyle/>
          <a:p>
            <a:r>
              <a:rPr lang="en-US" dirty="0" smtClean="0"/>
              <a:t>“Maggie and </a:t>
            </a:r>
            <a:r>
              <a:rPr lang="en-US" dirty="0" err="1" smtClean="0"/>
              <a:t>Milly</a:t>
            </a:r>
            <a:r>
              <a:rPr lang="en-US" dirty="0" smtClean="0"/>
              <a:t> and Molly and May”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 meaning</a:t>
            </a:r>
          </a:p>
          <a:p>
            <a:pPr lvl="1"/>
            <a:r>
              <a:rPr lang="en-US" dirty="0" smtClean="0"/>
              <a:t>Four girls go to the sea and each finds out something different according to their personalities.</a:t>
            </a:r>
          </a:p>
          <a:p>
            <a:r>
              <a:rPr lang="en-US" dirty="0" smtClean="0"/>
              <a:t>Symbolic meaning</a:t>
            </a:r>
          </a:p>
          <a:p>
            <a:pPr lvl="1"/>
            <a:r>
              <a:rPr lang="en-US" dirty="0" smtClean="0"/>
              <a:t>Maggie=finds music in nature, poetic, forgets everything when she can be artistic</a:t>
            </a:r>
          </a:p>
          <a:p>
            <a:pPr lvl="2"/>
            <a:r>
              <a:rPr lang="en-US" dirty="0" smtClean="0"/>
              <a:t>Seashell=universal symbol for imagination</a:t>
            </a:r>
          </a:p>
          <a:p>
            <a:pPr lvl="1"/>
            <a:r>
              <a:rPr lang="en-US" dirty="0" err="1" smtClean="0"/>
              <a:t>Milly</a:t>
            </a:r>
            <a:r>
              <a:rPr lang="en-US" dirty="0" smtClean="0"/>
              <a:t>=tenderhearted, friendly to the friendless</a:t>
            </a:r>
          </a:p>
          <a:p>
            <a:pPr lvl="1"/>
            <a:r>
              <a:rPr lang="en-US" dirty="0" smtClean="0"/>
              <a:t>Molly=fearful, notices the scary</a:t>
            </a:r>
          </a:p>
          <a:p>
            <a:pPr lvl="1"/>
            <a:r>
              <a:rPr lang="en-US" dirty="0" smtClean="0"/>
              <a:t>May=sentimentalist, mysterious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Gum-Free Zone</a:t>
            </a:r>
          </a:p>
          <a:p>
            <a:r>
              <a:rPr lang="en-US" sz="5400" dirty="0" smtClean="0"/>
              <a:t>Cell Phone-Free Zone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43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458200" cy="924475"/>
          </a:xfrm>
        </p:spPr>
        <p:txBody>
          <a:bodyPr/>
          <a:lstStyle/>
          <a:p>
            <a:r>
              <a:rPr lang="en-US" dirty="0"/>
              <a:t>“Maggie and </a:t>
            </a:r>
            <a:r>
              <a:rPr lang="en-US" dirty="0" err="1"/>
              <a:t>Milly</a:t>
            </a:r>
            <a:r>
              <a:rPr lang="en-US" dirty="0"/>
              <a:t> and Molly and May”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25112" cy="4517239"/>
          </a:xfrm>
        </p:spPr>
        <p:txBody>
          <a:bodyPr/>
          <a:lstStyle/>
          <a:p>
            <a:r>
              <a:rPr lang="en-US" dirty="0" smtClean="0"/>
              <a:t>Moral:</a:t>
            </a:r>
          </a:p>
          <a:p>
            <a:pPr lvl="1"/>
            <a:r>
              <a:rPr lang="en-US" dirty="0" smtClean="0"/>
              <a:t>Choices (or responses to surroundings) reveal personality and character.</a:t>
            </a:r>
          </a:p>
          <a:p>
            <a:pPr lvl="1"/>
            <a:r>
              <a:rPr lang="en-US" dirty="0" smtClean="0"/>
              <a:t>Can you think of a verse to back this up?</a:t>
            </a:r>
          </a:p>
          <a:p>
            <a:r>
              <a:rPr lang="en-US" dirty="0" smtClean="0"/>
              <a:t>Author, E.E. Cummings</a:t>
            </a:r>
          </a:p>
          <a:p>
            <a:pPr lvl="1"/>
            <a:r>
              <a:rPr lang="en-US" dirty="0" smtClean="0"/>
              <a:t>American 20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century author</a:t>
            </a:r>
          </a:p>
          <a:p>
            <a:pPr lvl="1"/>
            <a:r>
              <a:rPr lang="en-US" dirty="0" smtClean="0"/>
              <a:t>Wrote shaped poetry</a:t>
            </a:r>
          </a:p>
          <a:p>
            <a:pPr lvl="1"/>
            <a:r>
              <a:rPr lang="en-US" dirty="0" smtClean="0"/>
              <a:t>Used unconventional format (capitalization, punctuation, word order)</a:t>
            </a:r>
          </a:p>
          <a:p>
            <a:pPr lvl="1"/>
            <a:r>
              <a:rPr lang="en-US" dirty="0" smtClean="0"/>
              <a:t>Philosophy: no absolutes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486275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… good? Balance?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Introvert</a:t>
            </a:r>
          </a:p>
          <a:p>
            <a:r>
              <a:rPr lang="en-US" dirty="0" smtClean="0"/>
              <a:t>Extrovert</a:t>
            </a:r>
          </a:p>
          <a:p>
            <a:r>
              <a:rPr lang="en-US" dirty="0" smtClean="0"/>
              <a:t>Quiet</a:t>
            </a:r>
          </a:p>
          <a:p>
            <a:r>
              <a:rPr lang="en-US" dirty="0" smtClean="0"/>
              <a:t>Loud</a:t>
            </a:r>
          </a:p>
          <a:p>
            <a:r>
              <a:rPr lang="en-US" dirty="0" smtClean="0"/>
              <a:t>Leader</a:t>
            </a:r>
          </a:p>
          <a:p>
            <a:r>
              <a:rPr lang="en-US" dirty="0" smtClean="0"/>
              <a:t>Sensitive</a:t>
            </a:r>
          </a:p>
          <a:p>
            <a:r>
              <a:rPr lang="en-US" dirty="0" smtClean="0"/>
              <a:t>Perceptive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125113" cy="924475"/>
          </a:xfrm>
        </p:spPr>
        <p:txBody>
          <a:bodyPr/>
          <a:lstStyle/>
          <a:p>
            <a:r>
              <a:rPr lang="en-US" dirty="0" smtClean="0"/>
              <a:t>G.K. Chesterton</a:t>
            </a:r>
            <a:endParaRPr lang="en-US" dirty="0"/>
          </a:p>
        </p:txBody>
      </p:sp>
      <p:pic>
        <p:nvPicPr>
          <p:cNvPr id="1026" name="Picture 2" descr="https://upload.wikimedia.org/wikipedia/commons/7/75/Gilbert_Chester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1" y="1153075"/>
            <a:ext cx="328521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95" y="228600"/>
            <a:ext cx="3086100" cy="405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67700"/>
            <a:ext cx="50387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Terms: Unit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Atmosphere</a:t>
            </a:r>
            <a:r>
              <a:rPr lang="en-US" dirty="0" smtClean="0"/>
              <a:t>: the overall emotion pervading a work</a:t>
            </a:r>
          </a:p>
          <a:p>
            <a:pPr lvl="1"/>
            <a:r>
              <a:rPr lang="en-US" dirty="0" smtClean="0"/>
              <a:t>What is the atmosphere of Edgar Allan Poe’s works?</a:t>
            </a:r>
          </a:p>
          <a:p>
            <a:r>
              <a:rPr lang="en-US" sz="2000" dirty="0" smtClean="0"/>
              <a:t>Tone:</a:t>
            </a:r>
            <a:r>
              <a:rPr lang="en-US" dirty="0" smtClean="0"/>
              <a:t> the attitude of the author toward his or her subject.</a:t>
            </a:r>
          </a:p>
          <a:p>
            <a:pPr lvl="1"/>
            <a:r>
              <a:rPr lang="en-US" dirty="0" smtClean="0"/>
              <a:t>Austen’s tone in her novels tells us how she feels about certain issues.</a:t>
            </a:r>
          </a:p>
          <a:p>
            <a:pPr lvl="1"/>
            <a:r>
              <a:rPr lang="en-US" dirty="0" smtClean="0"/>
              <a:t>What is Dickens’ tone in many of his novels?</a:t>
            </a:r>
          </a:p>
          <a:p>
            <a:r>
              <a:rPr lang="en-US" sz="2000" dirty="0" smtClean="0"/>
              <a:t>Persona:</a:t>
            </a:r>
            <a:r>
              <a:rPr lang="en-US" dirty="0" smtClean="0"/>
              <a:t> the person created by the author to tell the story. </a:t>
            </a:r>
          </a:p>
          <a:p>
            <a:pPr lvl="1"/>
            <a:r>
              <a:rPr lang="en-US" dirty="0" smtClean="0"/>
              <a:t>Does not always agree with the author’s view.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Allan Poe</a:t>
            </a:r>
            <a:endParaRPr lang="en-US" dirty="0"/>
          </a:p>
        </p:txBody>
      </p:sp>
      <p:pic>
        <p:nvPicPr>
          <p:cNvPr id="1026" name="Picture 2" descr="http://fc05.deviantart.net/fs71/i/2011/174/e/e/edgar_allan_poe_by_crisvector-d3jswe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52" y="1806575"/>
            <a:ext cx="2905296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0.deviantart.net/fs32/i/2008/217/a/8/MasqueOfTheRedDeath_Black_Room_by_pimpdaddyhetz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591800" cy="68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Masque of the Red Death”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1999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The Black Death: killed millions, was transmitted to humans by fleas and rodents</a:t>
            </a:r>
          </a:p>
          <a:p>
            <a:pPr lvl="1"/>
            <a:r>
              <a:rPr lang="en-US" dirty="0" smtClean="0"/>
              <a:t>Hemorrhages under the skin caused it to turn black.</a:t>
            </a:r>
          </a:p>
          <a:p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Masquerade: opulence, pleasures within the abbey</a:t>
            </a:r>
          </a:p>
          <a:p>
            <a:pPr lvl="1"/>
            <a:r>
              <a:rPr lang="en-US" dirty="0" smtClean="0"/>
              <a:t>Stages of life represented by the rooms:</a:t>
            </a:r>
          </a:p>
          <a:p>
            <a:pPr lvl="2"/>
            <a:r>
              <a:rPr lang="en-US" dirty="0" smtClean="0"/>
              <a:t>Blue=birth</a:t>
            </a:r>
          </a:p>
          <a:p>
            <a:pPr lvl="2"/>
            <a:r>
              <a:rPr lang="en-US" dirty="0" smtClean="0"/>
              <a:t>Purple=experience</a:t>
            </a:r>
          </a:p>
          <a:p>
            <a:pPr lvl="2"/>
            <a:r>
              <a:rPr lang="en-US" dirty="0" smtClean="0"/>
              <a:t>Green=youth, growth</a:t>
            </a:r>
          </a:p>
          <a:p>
            <a:pPr lvl="2"/>
            <a:r>
              <a:rPr lang="en-US" dirty="0" smtClean="0"/>
              <a:t>Orange=maturity, autumn</a:t>
            </a:r>
          </a:p>
          <a:p>
            <a:pPr lvl="2"/>
            <a:r>
              <a:rPr lang="en-US" dirty="0" smtClean="0"/>
              <a:t>White=old age, winter</a:t>
            </a:r>
          </a:p>
          <a:p>
            <a:pPr lvl="2"/>
            <a:r>
              <a:rPr lang="en-US" dirty="0" smtClean="0"/>
              <a:t>Violet=darker experience</a:t>
            </a:r>
          </a:p>
          <a:p>
            <a:pPr lvl="2"/>
            <a:r>
              <a:rPr lang="en-US" dirty="0" smtClean="0"/>
              <a:t>black with red panes=the “Red Death”</a:t>
            </a:r>
          </a:p>
          <a:p>
            <a:pPr lvl="1"/>
            <a:endParaRPr lang="en-US" dirty="0"/>
          </a:p>
        </p:txBody>
      </p:sp>
      <p:pic>
        <p:nvPicPr>
          <p:cNvPr id="5" name="MS90038863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632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297953" cy="11132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Allusion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2209800"/>
            <a:ext cx="4419599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reference within a written work to something outside it:</a:t>
            </a:r>
          </a:p>
          <a:p>
            <a:endParaRPr lang="en-US" sz="2000" dirty="0" smtClean="0"/>
          </a:p>
          <a:p>
            <a:r>
              <a:rPr lang="en-US" sz="2000" dirty="0" smtClean="0"/>
              <a:t>Types of Allusions </a:t>
            </a:r>
            <a:r>
              <a:rPr lang="en-US" sz="2000" smtClean="0"/>
              <a:t>in literature: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Historical (refer to a war/king)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Biblical (events in the Bible)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Classical (Greek/Roman lit.)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Personal (writer’s experiences)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Literary (events or characters   	from literature)</a:t>
            </a:r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 b="12548"/>
          <a:stretch>
            <a:fillRect/>
          </a:stretch>
        </p:blipFill>
        <p:spPr>
          <a:xfrm>
            <a:off x="4724400" y="22098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2652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73" y="0"/>
            <a:ext cx="1059214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Masque of the Red Death”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905955" cy="5553999"/>
          </a:xfrm>
        </p:spPr>
        <p:txBody>
          <a:bodyPr/>
          <a:lstStyle/>
          <a:p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The plague cannot be halted by man-made barriers because death is everywhere present with us.</a:t>
            </a:r>
          </a:p>
          <a:p>
            <a:pPr lvl="1"/>
            <a:r>
              <a:rPr lang="en-US" dirty="0" smtClean="0"/>
              <a:t>Prospero symbolically travels the course of a life through each room and stops in the black room.</a:t>
            </a:r>
          </a:p>
          <a:p>
            <a:pPr lvl="1"/>
            <a:r>
              <a:rPr lang="en-US" dirty="0" smtClean="0"/>
              <a:t>The futility of his attempt to remove the specter (human death) is thematically significant.</a:t>
            </a:r>
          </a:p>
          <a:p>
            <a:pPr lvl="1"/>
            <a:r>
              <a:rPr lang="en-US" dirty="0" smtClean="0"/>
              <a:t>The conflict, characters and plot seem to point to the futility of man’s attempt to escape the clutches of death.</a:t>
            </a:r>
          </a:p>
          <a:p>
            <a:r>
              <a:rPr lang="en-US" dirty="0" smtClean="0"/>
              <a:t>Universality of Poe’s theme</a:t>
            </a:r>
          </a:p>
          <a:p>
            <a:pPr lvl="1"/>
            <a:r>
              <a:rPr lang="en-US" dirty="0" smtClean="0"/>
              <a:t>Poe leaves the reader with the depressing realization of man’s inevitable demise.</a:t>
            </a:r>
          </a:p>
          <a:p>
            <a:pPr lvl="1"/>
            <a:r>
              <a:rPr lang="en-US" dirty="0" smtClean="0"/>
              <a:t>Philippians 1:12-28—what should be our attitude about life and death as children of God?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c00.deviantart.net/fs32/i/2008/217/a/8/MasqueOfTheRedDeath_Black_Room_by_pimpdaddyhetz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591800" cy="68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3089"/>
            <a:ext cx="9677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Poe works:</a:t>
            </a:r>
          </a:p>
          <a:p>
            <a:endParaRPr lang="en-US" sz="2800" dirty="0"/>
          </a:p>
          <a:p>
            <a:r>
              <a:rPr lang="en-US" sz="4000" dirty="0" smtClean="0"/>
              <a:t>The Fall of the House of Usher</a:t>
            </a:r>
          </a:p>
          <a:p>
            <a:r>
              <a:rPr lang="en-US" sz="4000" dirty="0" smtClean="0"/>
              <a:t>The Pit and the Pendulum</a:t>
            </a:r>
          </a:p>
          <a:p>
            <a:r>
              <a:rPr lang="en-US" sz="4000" dirty="0" smtClean="0"/>
              <a:t>The Tell-Tale Heart</a:t>
            </a:r>
          </a:p>
          <a:p>
            <a:r>
              <a:rPr lang="en-US" sz="4000" dirty="0" smtClean="0"/>
              <a:t>The Cask of Amontillado</a:t>
            </a:r>
          </a:p>
          <a:p>
            <a:r>
              <a:rPr lang="en-US" sz="4000" dirty="0" smtClean="0"/>
              <a:t>The Purloined Letter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9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9"/>
            <a:ext cx="7125113" cy="924475"/>
          </a:xfrm>
        </p:spPr>
        <p:txBody>
          <a:bodyPr/>
          <a:lstStyle/>
          <a:p>
            <a:r>
              <a:rPr lang="en-US" dirty="0" smtClean="0"/>
              <a:t>Literary Terms: Unit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7125112" cy="4051437"/>
          </a:xfrm>
        </p:spPr>
        <p:txBody>
          <a:bodyPr/>
          <a:lstStyle/>
          <a:p>
            <a:r>
              <a:rPr lang="en-US" sz="3200" dirty="0" smtClean="0"/>
              <a:t>Conflict:</a:t>
            </a:r>
            <a:r>
              <a:rPr lang="en-US" dirty="0" smtClean="0"/>
              <a:t> the opposition of two or more forces in a work. </a:t>
            </a:r>
          </a:p>
          <a:p>
            <a:pPr lvl="1"/>
            <a:r>
              <a:rPr lang="en-US" dirty="0" smtClean="0"/>
              <a:t>External Conflicts: those that occur between a character and an outside force (such as society or nature).	</a:t>
            </a:r>
          </a:p>
          <a:p>
            <a:pPr lvl="2"/>
            <a:r>
              <a:rPr lang="en-US" dirty="0" smtClean="0"/>
              <a:t>“Return of the Rangers,” “Masque of Red Death”</a:t>
            </a:r>
          </a:p>
          <a:p>
            <a:pPr lvl="1"/>
            <a:r>
              <a:rPr lang="en-US" dirty="0" smtClean="0"/>
              <a:t>Internal Conflicts: those that occur between a character and his own thoughts, emotions, or beliefs.</a:t>
            </a:r>
          </a:p>
          <a:p>
            <a:pPr lvl="2"/>
            <a:r>
              <a:rPr lang="en-US" dirty="0" smtClean="0"/>
              <a:t>“Outta My Way, Grandpa,” </a:t>
            </a:r>
            <a:r>
              <a:rPr lang="en-US" i="1" dirty="0" smtClean="0"/>
              <a:t>Romeo &amp; Juliet</a:t>
            </a:r>
            <a:endParaRPr lang="en-US" i="1" dirty="0"/>
          </a:p>
        </p:txBody>
      </p:sp>
      <p:sp>
        <p:nvSpPr>
          <p:cNvPr id="3" name="AutoShape 2" descr="data:image/jpeg;base64,/9j/4AAQSkZJRgABAQAAAQABAAD/2wCEAAkGBxQSEhQUEBQWFhUUGBcXFxgYFRYYFxYaGhcXGB0YFxUYHyggGh8lHBkZITMhJikrLi4uFx8zODMsNygtLy4BCgoKDg0OFxAQFywcHB8sLCwsLCwsLCwsLCwsLCwsLCwsLCwsLCwsLCwsLDcsLCssLCwsNywsNywrLDcrNyw3N//AABEIAMgA/AMBIgACEQEDEQH/xAAcAAEAAgMBAQEAAAAAAAAAAAAABQYBBAcDAgj/xABAEAACAQMCBAQEBAMGAwkAAAABAgMABBESIQUGMUETIlFhBzJxgRRCkaEjUrEVYnLB0fAkM+EWFzQ1U4KSovH/xAAYAQEBAQEBAAAAAAAAAAAAAAAAAgEDBP/EAB0RAQEAAgMBAQEAAAAAAAAAAAABAhESITFRYQP/2gAMAwEAAhEDEQA/AO4UpSgUpSgUpSgUpSgUpSgUpSgUpSgUpSgUpSgUpSgUpSgUpSgUpSgUpSgUpSgUpSgUpSgUpSgUpSgUpSgUrGaZoM0pSgUpSgV819UoApSlApSlApSlApSlApTNYzQZpWM1mgUpSgUpSgUpSgUpSgUpWCaDNfDtj7UDZ6VTfiVxpobfw4SfGn/hRAddT+XYewyay3TZN3SV5Y5qhvzOLfJEEnhk7YfbOpcds5H296l7q7WNSznAAJJ9AOtc1+Gtj+Cv721ySoigkycb5Xcj75rx49xFuL3P4O1JFsGH4qYE4KrvoBHc4x/0qOSuPa68mc1rxGOSSJCipIU3IJYaQQ23TOelWIVTeRvBtbDWWVI3eWXLHAVGkYJkn+6F+tfVtzXLeOycOhBRdjcy6hCD/cQDMh+46VW02LlmleFqjKih2LkAZYgAsfXA2H0r2BqmM0pSgUpSgUpQ0A1EcS5ltbcgT3EaE52LDO3U4G+PevPmLj0VurI74kaNiigFnOxAYIuWwD3xiuacA43bR2st5daZZLh2jVWAyEQmNYxnoMDPtnNTctKk26tPxaJU1l10adWoEFdJ6HV0wagZedAxxbW8sufzYCqfcdSR9qgeS+BWqWq3N0wMesmNX1CGIvJpUIjDcliBqPUknbNX+5uYrdC8jLEmVUsxCqMkKoLHYbkAfWs3adRANzDeAE/gTtjI8QZ64zjTXw/NskZH4i2eJc7nBZR9XXOB7kVbFYEZG4O4I3H2NfMmMHIyK3V+m41eG8TSZQyHIIyCNwf8LDY1vCoC84WBmayIjlPmI6RTYHSRRtuPzjcbdelbPBuMrOuflZThkJBKn0yNiPRhsfrmnJmviXpXyDWc1TGaUpQKUpQKUpQK85VyCPUEV6GoDjfN1paSpDcyeG0g1LlHK4zjdwCF39aykRXINyU/GWssjM9rOcFzk+G4DocnsNx9q0OVIxxC9kvWwYbZnht/dti0n77H3rTvg9rxl3KO0F4io7KjOACCo1aQejfsxPSujWNmkKLHEioqgABQAB+lTO13pz3nLlq8kvDJZYVbmKO3lfODEFZmL42yCp07ZIP12tPCOXI7O1W3thjAbLHdizKRrPvv07CrBprOK3izlXMeCci3M2hOJuPw9uqpHEhzr09HZh0z37n2FWDifMUluxt7Ph883hgKCihIV2+XUfTvirdisYpxZy2pFve8YuSAIYLNQdy5Mrkf3VBwPvVwsEdY1Erh3A8zBdIY+unJxVX5z4PIA13ayyLNEA2gHKSKv5SnTOMnP61L8p8eS9tknTG+zAflcdR/v1pG1NUpSqSUpSgVg1mhoOX8x8UPDuKT3M0beFPbxqrgEjUh3XI6HPbb2rnnDrBuJX/QL4ztI+nZI0PzEdugH1JFdJ+KtgbiS1hViGlcJgZxgEHV9s+/avpfhisIJtLqdJNhl9LoRnOGUAHH0Ncr66zUjX5mvY5ltrKBGWGO/gt9Wdm8JDIdJHYEAZ9QahPidzjDe2ywQuU03OJ1ZfNoTUAwHRl1YO2+QKlB8MJTFF4tw0jLMJGRSUjAZzrKHY68HOT6YFR/HfhPJqnFocg4khLOOucPBJq3Ochlf+6QcZre2dPjlLj0/Dnm4dKygaWNu7bqrMCYyuTjw32IB6Hb1r25d5tuL1bnh902ZJUkSJ8aWDFSQrEYyO2cDHvU5xj4evd2sIlZEuY4wmoAsrDbKP3OMbHtvXLuM8JnsblQ7+cBXWVSd99m9c7YI9R71PcbJKs3KPGy9rdWNzLoRoZHjdiwEelcshPXQQOn+IVU+GXrRHVA2jTglTlcjOMY2wRnP6V4hdTfN11H0yM6vtvmsudJ1A5KujL7lcEA7ZPTH3rN7XJp2ThHO34mCKO2ZTdysI9DKf4RALPJImx0qgJHqcDO9e/Ar+4t72W3vLoTRLAsxkcInhu8hUJqGBpIBIB32rb4FyvCLkXw1iV48Y+ULqHmyOpPTr/KKxxLg9laST3142rxGVv4p1KhC6QsSAbk74GCd8dK6TxyutrTa3KSKGjZXU9GVgwP0I2r2qo8iWTg3Nw0XgJdSiSOHYFFChdbKNlZ/mIq2kVaGaUpQKUpQYNVfn21DW+toFnSNtUqEecxYOoxNkaXGzdd9JFWmoritg75IuHjXBBAWJlx3J1qT+9ZWx4cpwhbaPRMZ48ZhcjzCMjyqxHUjpnb3qaqm8iXdlCptLO4a4KszE4LKpJ3GpRpUegqb5lidoTomeLcMzRoWl8MbssYGTqI2BwSO1J4X1MZrNVnk1IcSG3lu3BIyt005Kn1UTjUM+21WatYVg1msE0FAueB8XjleZLuKYEk+CysiFd/4YXcDbbVkGoj4V3fg3l1bSKbcuQ6wMR5T3C+u2Mewq08X56hgvFtCjsx0h3GNKasadju3UdPWq3d8KWbjrRyDKmIPsxDLhcKysuCpB6EGud96XPO3URWa+IxgY/3+tfYrogpSlArBrNYNBR75g3GQ0pAis7UvknZWYnLHtsMfpVXuebZpeKxTweO9lH5PJG5UqV87aFGWJbHUZ8ox7y3M9k8t1xFIxqke0i8NcjLASNqRQfXGP0qSsue7GGJYo9fioqqLdY28bVjceHjOc9z9a5uiC595gn/ALTsooJXSP8AhOVUlfEMjn5h3wq9D6muqCoG3torjwbm6t0SdASoYh3j3OBqGN++OxNSovkzjUM1ssTZ+NkiuWfGyxAW2m7B3Qj/ABBW/fRXUkcHpVK+LtmZLAsu5idXwBnbBB+wzn7VuXcMeq4WWwQc+v8AlX3g+IGGchlZBj5mUghfuRj71lsFQSMrkeYDYHc4DdOlXTkzhy21vLxS4AIiBW1Q76pPl1Y/xHA9PMa4u1q6XPxA8LQGt5GuGBPgAoGUYJ8xBIzgHA79dq9Ob/Dkhg4nHIrLAviRxuA8UuvGwGdpOwbtvVS+GELT37zyHU4RmZvV3Kgn6YyvsBXTk5Tsg/iC2i1E6vkGNR31BPlB9wM710x7jnl1UtbvqVW6ZAOPTIBr1rAFZro5lKUoFKUoFa1/ZxzRtHMivGwwysMqR6EVs143OdDaPmwdP1wcfvQcx4pxCO14gh4RE8joRFeQwxM0Xh9c5XZJF3wO+4NdB4FxmK7iEsBJGSCCMOjDqrqd1YehqtfCG0VOHRuPnlZnkP5i+cHUfXINWm04XHFLLLGulp9JkwdmZQQGK/zY2J7gD0qY2t6s1ihNUwzWDUFxjmHw38KFHmmIz4aDJA/mYnAUZ2yx3qNPOTwkfjbS4gU7GQorxj3Z4mYL9Tip5N4sT8l6+Im7ZhoOhihBLFkGMemMhTX1e8vXJvZ7uCaONmijiRWi8QsFyxJOoack42B2FWe0u0lRXidXRhlWUgqR6giqpxfmG6e4kt+Gwh3i0rK8hwiFumOxwNz39jWXTe0pyfxxrqJ/FQJNC5jlUHK6gAcqfQg1Piojlrg/4aIqza5JGMkr4xqduuB2AAAH0qXFVGVmlKVrCsGs0NBzjmriC2vGrKR9llhaMn0y+ASO2GI/+Rqscy8/X6XMsSBIhExQ5QMfUMXY9xg4x+tWj4s8tzXAintkMjRB0ZFxqKsVbUoPUgr09zVPvbf+04vFWNlu7ZVSeH87qAAJFU76h0we3uBXHJ2xR95zReyqC1yygjoo8JWI/lAy7frUH/aDqdSSSrKBu2snPTcqc17ywjSdOc4PqW27exB6g+9Xaw4BwSWJnFyF1qo/iXGh4SBlmZCRltXqCNwBtWRVqV+FPN7XBNvP/wAxV1KegkAODt2I2P0NdLlcAEsQABkk9AO5J9K4XyZbLBxiOOKVJkVygkU7OrRa9XUj0G3fP0q/c6XUt3MnDbUkawGu5Bj+FFkbA5+Zt8DHp71ePTnlO1I5q47NflGW3dbKOUx+MiF0I1aWk0AZACkH6ivnn3jUcxht7LDWtug0su6u5GDv08qnGfVz6V2nh1ikEaRRKFRAFVR2A/rVI+IXKliIZLl827jHmi28RicBDF8rljgbYPvS4ky7Y+D3DWW3ed+spITbHlUnf7nP6V0IVAcjRzrZQi7XRKAQVyNlBOjONs6cbVYKrHxGV3SlKVTClKUClKUCsEVmlBVL3luaJ3k4bOIDIdTxOmuFm7sF6oT3x9a0eK3nFbaHx5PwzrEQ0sUSOWaMfOVdiMEDJxg/63jFfEyBgQehBB++1Zpu2vwu/SeKOaI5SRQyn2IzWnzTxcWltJNjJGFRf5nchVH0yd/YGqBwjmE8Ot+IQbH8JcKsIY9FncYH0GWIqX+JF9/wEE5GpUnidx2PzAZHoWKj71Ny6bx7bPw5Zw13HcAG5WVWllGMSh0DIRjoApAC9quhXPWoHkzhvg24ZnMkk58aVyMZZwDgDsoGwHYCrAK3HxmXqsz8mxBme0eS1djkmFvITnJJhbKZO+SBUrwXg0VqhWIHzHU7MSzyMerOx6mpGlbo2YrNKVrClKUClKUHyRXMeE2QuZ+JDV4N1b3TSJMuMhWjUAMPzL5SCDXTzXFOfppLC8u2iODdoCgI2cS4R9/5o2UOM7YYjvUZxeHqCl4rb3TuboGO4OQ08IbwpCvlBeIbdMeYb7CvCPlt5MGOe1kHQN4yqSPcNgg1O8o8qNccMujAqGZ3RE17BljkRnXVj8wDL+lSE3K95PcrdS2MIRVEZt/Ej1EAHzKPl/cVz067Q/D7T+zGN1O8Ujr5YYkYOzykdTo6ADO565+ldS5I4KbWEtMfEuZ28S4fuXP5fQBRsB9a5fydYJdcXUGGJFt9TlY/l1IcdQBqw/2yO9d0VKrGOedeN9epDG0szBI4wWdidgAMnJqm8EsJOJXCX92GW3jbNnbkY7Y8eUfzHqAegxWOIW54remEk/grNgZMHa4m2IQn+VP61e0QAYAwB0A6Cr9R4+gKzSlUwpSlApSlApSlApSsGgzURzHzBDZRGW4cAdFXI1SN2VAeprU47zF4cgt7dBJcFNeGcJHEnTxJWO+M9lBJ9utUnhrL+MC8diDzTjRFK28Gkn/lonRAWxv1JIz2qbVSKxxq5EtzeALL/wAdCmlLgpFICvnR4XJ0SBX2wSNsjNWjhnNEclr+Bv7W6LMoiOmAsGJx5lZdtjhsjpW3fcuJZOY5x43DLghGR9zauxwrK3UITgZGOozVdtrFre/azt0tnaN1dZnjP8KLAkzJIjAA/k04zk6qhcu155O4FeW0mm5uFkgjXEWnIZ+2ZFPTSNupyTV0Fc+5jsrqaJb21uY3ubYPhYVDRshwXizksx8qnBP5emcGrJydzGl/bLMo0t8siZyUcdR9O4q5XO/U9SsCs1TClKUClKUClKUGDXH/AIy3JkureAY/ho02cZOTqH6YWuwGuD853wl4pdZ6ALHn2ULnA+vb1qM/F4Tttco8zRW1qkczyRsobJ8J9IyxOdY27ipfmbm8PaFbK4DSSssakHoGByT0ZfKDvUJweQaCozsR9ASPlH0ByT3JrM9miklVGe5wO+MgEbgdP1rk7ab3wlshDeyKDn/hVIPrmRcsB710XnPirW1lcSocMqHQfRjhQfsTn7Vy+O5eyuYbtVLR6GjlwN9JIOduvTI+n0qW+K/MsclksUDBvFZScY+Uam6HfGQN/cetVLpFx7X7k+xSGzhWPcFQxJzlmYBizE7knNTQrU4amIkA7Iv9BW4K6YuV9KUpVMKUpQKUpQKUpQKhubOOrZWslww1aMALnGpmICjPbc9ama0uLcNjuYnhnXVG4ww6fcEdCOxoOZ8N5duuIxx8RluB+IGWgCKPDTB2V1JPlJGCufqSd6sweLi9pJFKvhTx7Oh2eCXGzKe6k9D0IyOoqH4Tw264Kx+e6sju2hcyRHu/hjc7ddPX2qcv+HrcMl/w2RfGAxkHMcydfDlH+fUH6Yrnpdqu8U4zJcWC2JUfi3DRTlzhbdYmAM8jdgcAr/MT7GqzacH4bD5bm8kvZMljFbKzI7Z/MRnUdu5/SrNwHh1lM8sXEomW+di8viuQJNODqhYELoAHQbgVKDmXhdifCtEWST+S3TW3r5pP+pNNN2cH4pMkejh/B3iTqPEeKBSfXG7H9KjeVbSWx4oyzIsS8QVn8NHLokinVgMVHqxxj83tUnJzJxSb/wALw/SOzTOBtjrglag+Yk4itq13fBEltZ4pYdBTAXJV0wu+DkdSc+1GOrCvqteyuBIiuvR1DD6EA1sV0QUpSgUpSgUpSg+WNfme4utV5cuerO+PYl2HX9N6/R3FLkRxO7EBVViSegAHU+1fnG1/OcYLMWBPYHqSPv8AvXLOuv8AOJu3uDHGEUBj1J9WO+fc74//ACvaJ9fzZ8u57/73rxC5CDGwA3H3/wBTt7+1SaW+lfKN9voNu/r9BtUOrYV2OnBwAN8jYA9+mw7Ad6iuNWUcduxVACzRjZcEAuvz4H3xUxDDgbkk/sT0z1x/vbGKjua0PgMRkkEMcbYCsN8fXH60Y7ZANhXtWlwuXVGp74H9K3a7Y+PPl6UpSqYUpSgUpSgUpSgUpSg+TXM+cEaPilpDw9jbyzjXM6DyMgbGXi+RzsRkjPQZrppqhfECGS3uLbiMKGQQK8UyD/0mOrWPdTn9RU5NxWXj/B4LmApdp4gUA5A84I7oRuCdxgdiR3qnvepc/h/7HsyfwspYuyfho10h42iDsMkkncAEYU53xWpyrz/H+LnglfMM8pkgkJOEyq6omzjAyCc9iSKzybPxAW8n4GGF4nmndJJpiB5pWJ0qoJI9yane1a0tAi4q48z2cOewWSUj7nA/avHiHLd5PG8c96rK6kFBbxhSe2/zDf3rzk4TxaUDXfwwevg2+o9OxkP+VesfKMzf87id6/8AhZIh9vDUEfrWsfPwsvmexWN/nt2aFvbScD9quVUrknhq2l5fW6FmXFvMGc5YmQSBsk7ndM596ugqsfGZes0pStYUpSgVg1mvk0HMfi5zCwKWUYyJAJJtxumryx/+4jJ9h71z+OIhT3ydyDjU2M5PqBnp9K9uK3DXE8027O8jghc5UIdIXbvt/Stdp1AAIwSMY9M56ZGwzuT3O1cMruvRjNRK8LbAOMHSPQ7nOf8ATapQNtqz169B13xkd6g1k8mflVegI9Bgkn/Sva2lIGpTgE7Z79+tYpNvcELkjHoB7+mPsPbFfE8RlR0b8y7nPy56ZPr/ANTUda3u4DbuTjqMddhnt9fap5ZVUbbjYgepP5j6fTtWC2fDrijTQMkoxNA3hyA98DZx7EfuDVtzXLuGX6295FKWULKRBLg9dR/huR7Nt9GrqCmu2F6cM52+qUpVoKUpQKUpQKUpQKUr5ZwOu1B9V5zDII9jt67VqScZt1+aeIfWRB/nUdec52MaszXcB0rqIWRWbG/RVJJz6VlrdOX33MFpClzbz2ZlJuXdRL5DuqjOojIHlYfT1rMfxCvJFCwCC2RRgKqM7Lj5R5iB0x2rHPXE4OJeG9va3XjsCYTpQeKqt+aInXp32bA74zvVKeQo4DIyu2QVIcHr2GM+wrjXaSLh/wBob0nLX02SD8ohVR9FKHfNar3M8gJe5uWznGqaRRnH9wgGo3hMVzMzJDAXZRhtQ0hTtjVnv/dG/wC9b03C7tWjiZNLTEhSSNBOMkZB8v8Ah67U2rUdG+EtmotjOSWlc+G7MSzfw2bA1knI82avgrlVnw6+4TGZxIsltGS0sSqF8pA1SKM9R1x3x03q4Nz1YLs93CDgHGv133x0+ldMa45S76WalaXDOJxXCCSCRZEOQCp7jqCOoPtW6KtBSlKBXyayagOYebbayIFw+GIyFCkkj22xncbZ71lujW3jzDytZTZluUVCi7yBzFpAyd2UgY3PWuLXUVul0iw3bLbvM0bSB9WiLGzGQjByQfbcVdebOcrW/aztgzCCS4T8RqBQFAMqpJ7F8Zqf+ItwLWwCWyIokKxDygqi4OcA7A42+9RdV0lsUHi3BbeDOeLREHBOpAz4AwMBMg+mNqrvC2ae5SJZ4gGDASMumPAGck+/T+tdf5H5Jt4oUkkRZHdVbLYfdhqJGRjuAOuw96+b/wCHkUl+ZtEYt3i0sgGGEgIwygbYI6/T3rOKuc25xzDw5rWWBBOrCbGqXwdCJggHSSfOBknI64FWO15Qs5T/AOatISM6V8NGI/wfN9sVspyc1hI1w5Dol1EIskMXikYIQ+wIK6tt/wAgro3FOFQSqfGiR9iMlRq3/lbqDn0pxZc1c4H8PrOLDYMvoznUfr0wPt6Vc0UAYHSuT2POh4bJNBc65ljY6CGUuF9GJ+YjHXqf0rfh+LsTEAW0oz3JXA98DeqxsjMplXTKVpcK4lHcRrJE2VYZ9x7MOoPsa3AatzZpSlApSlArBrNKDArwvLNJVKSqHU9mGRWxSg59x34XW8rK1ufBxswxrDD1Go5B/aqtzR8Nvw0YeEvMFKFkwBrAcFlGkYGQMb12k1gipuK5nY5NxK5SWZbm3v47SXwliaNoiGVRkhHSToAScECvFrCBp0lueKr4kYABXwV6ZIKnB38xrq9zYRyfPGjdt0U/1FR//Zi0OdVrbnPX+Cm/2xUcKrnFc4LxDhlkrCO5Qs7F2LSiSV2O+cDJ9dgO9QXNvHJOIhIrC3mYpIkvimMpp0d1L4GTuPoa6ZbcKhj/AOXFGm2PLGo/oK2wuK3inmoNzxC+uYGgis2jEilHkkZSAGGCyqDuQCcD+lav/dNC2/isMqo06VwMD1GCfrXScVmq4s5KzyzyetkRomlZRnCEgJkkEtpHU/U1ZhWaVsmk27KxWaVowaheYuWobxCsoIODhlxqBPcZGM1N0oKHD8KbIfOZX+smn9kA6VPcP5Tt4bdrbDSROcsJXaQk4AyC3y9M7YqepWajd1TF5ZvbcBLC9xEPljniWTRv0Vxg49jXonDuLH5ry3H+G23/APsSP2q30po2pt9yzfTxlJuIfnVl028OBpIZTuuchgDXhFyfeuMXPFJj6+Gip2xtnOP61eaU0bqm23wz4eqkPG8hJ1Fnlk1E/VSNvatiL4ecOUgi1Xb1eVh9wzYP3q1UpqG79avD+HxwII4EWNB0VRgD7VsBa+qVrClKUClKUClKUClKUClKUClKUClKUClKUClKUClKUGCazSlApSlApSlApSlApSlApSlApSl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165225"/>
            <a:ext cx="304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352800" cy="26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9" y="-152400"/>
            <a:ext cx="7125113" cy="924475"/>
          </a:xfrm>
        </p:spPr>
        <p:txBody>
          <a:bodyPr/>
          <a:lstStyle/>
          <a:p>
            <a:r>
              <a:rPr lang="en-US" dirty="0" smtClean="0"/>
              <a:t>“A Piece of Chalk”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63" y="533400"/>
            <a:ext cx="8991600" cy="3124200"/>
          </a:xfrm>
        </p:spPr>
        <p:txBody>
          <a:bodyPr/>
          <a:lstStyle/>
          <a:p>
            <a:r>
              <a:rPr lang="en-US" dirty="0" smtClean="0"/>
              <a:t>An essay that provides many examples of literary devices.</a:t>
            </a:r>
          </a:p>
          <a:p>
            <a:r>
              <a:rPr lang="en-US" dirty="0" smtClean="0"/>
              <a:t>Examples of modes of excellent literature: See handout</a:t>
            </a:r>
          </a:p>
          <a:p>
            <a:r>
              <a:rPr lang="en-US" dirty="0" smtClean="0"/>
              <a:t>Message</a:t>
            </a:r>
          </a:p>
          <a:p>
            <a:pPr lvl="1"/>
            <a:r>
              <a:rPr lang="en-US" smtClean="0"/>
              <a:t>White=virtue, </a:t>
            </a:r>
            <a:r>
              <a:rPr lang="en-US" dirty="0" smtClean="0"/>
              <a:t>not race; virtue is not a passive thing, but rather a proactive thing, “shining and affirmative,” “fierce” and “definite,” “vivid” and “flaming.”</a:t>
            </a:r>
          </a:p>
          <a:p>
            <a:pPr lvl="1"/>
            <a:r>
              <a:rPr lang="en-US" dirty="0" smtClean="0"/>
              <a:t>England=a force for virtue for the world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34" y="411262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Review: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all notes from Power Point slides.</a:t>
            </a:r>
          </a:p>
          <a:p>
            <a:r>
              <a:rPr lang="en-US" dirty="0" smtClean="0"/>
              <a:t>Be familiar with the writers and works (matching?)</a:t>
            </a:r>
          </a:p>
          <a:p>
            <a:r>
              <a:rPr lang="en-US" dirty="0" smtClean="0"/>
              <a:t>Be familiar with the literary devices studied in this unit:</a:t>
            </a:r>
          </a:p>
          <a:p>
            <a:pPr lvl="1"/>
            <a:r>
              <a:rPr lang="en-US" dirty="0" smtClean="0"/>
              <a:t>Allusion</a:t>
            </a:r>
          </a:p>
          <a:p>
            <a:pPr lvl="1"/>
            <a:r>
              <a:rPr lang="en-US" dirty="0" smtClean="0"/>
              <a:t>Symbol</a:t>
            </a:r>
          </a:p>
          <a:p>
            <a:pPr lvl="1"/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Atmosphere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 #6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Choose five of the objects in the front of the classroom and write one way each object could be used in a story as a symbol or an allusion.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4147"/>
            <a:ext cx="1690687" cy="1272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876800"/>
            <a:ext cx="1681162" cy="16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Allusion Challenges: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500312"/>
            <a:ext cx="4267199" cy="39004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 writer using allusion takes for granted that he has a reader with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knowledge and experience </a:t>
            </a:r>
            <a:r>
              <a:rPr lang="en-US" sz="2000" dirty="0" smtClean="0"/>
              <a:t>similar to his own whether through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reading</a:t>
            </a:r>
            <a:r>
              <a:rPr lang="en-US" sz="2000" dirty="0" smtClean="0"/>
              <a:t> or personal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Best help for understanding allusions: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READ!</a:t>
            </a:r>
            <a:endParaRPr lang="en-US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15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867400" y="58783"/>
            <a:ext cx="3429000" cy="3429000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1" y="-17417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32" y="4028136"/>
            <a:ext cx="1696265" cy="215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5945"/>
            <a:ext cx="2451758" cy="21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images5.fanpop.com/image/photos/31800000/princess-of-wales-princess-diana-31892816-468-48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2" y="578785"/>
            <a:ext cx="2200275" cy="22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406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s://encrypted-tbn1.gstatic.com/images?q=tbn:ANd9GcSr7SxtMe5X3QnrEyDXvPC7OozGAd4TQklLW-thU4fQoRS6vNoKI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23" y="4340345"/>
            <a:ext cx="2464982" cy="16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3297953" cy="11132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Symbol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62000" y="1295400"/>
            <a:ext cx="3297954" cy="253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literary symbol: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A person, place, thing, or idea within a narrative or poem that means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something in addition to itself.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It is both a literal object in the text and a window  into further meaning beyond itself.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Babylon</a:t>
            </a:r>
            <a:r>
              <a:rPr lang="en-US" sz="2000" dirty="0" smtClean="0"/>
              <a:t> in the Bible is both a city AND a symbol of sin and the kingdom of this world.</a:t>
            </a:r>
            <a:endParaRPr lang="en-US" sz="2000" dirty="0"/>
          </a:p>
        </p:txBody>
      </p:sp>
      <p:sp>
        <p:nvSpPr>
          <p:cNvPr id="2" name="AutoShape 2" descr="data:image/jpeg;base64,/9j/4AAQSkZJRgABAQAAAQABAAD/2wCEAAkGBxQSEhQUEBQUFBQVFRUUFBQUFBUUFRUUFRQWFhQUFBQYHCggGBolHBQUITEhJSkrLi4uFx8zODMsNygtLiwBCgoKDg0OFBAPFCwcHBwsLCwsLCwsLCwrLCwsLCwsLCwrLCwsNywsLCwrLCwsLCs3NzcrKzcsLCwrLCsrKysrK//AABEIARMAtwMBIgACEQEDEQH/xAAcAAABBQEBAQAAAAAAAAAAAAABAAIDBAUGBwj/xAA/EAACAQIEAgcDCQcEAwAAAAABAgADEQQFEiExUQYTQWFxgZEHIqEjMkJigrHB0fAUM1JykrLhU3OiwkNjs//EABgBAQEBAQEAAAAAAAAAAAAAAAABAgME/8QAHxEBAQACAwEAAwEAAAAAAAAAAAECEQMhMRJBUWEy/9oADAMBAAIRAxEAPwDx+0MAjpkIRQQiAYYI4QEI+8aBHCAhCIBDaAo6ACECA5Yh/iBYpQRHGNWOMBGK8MVpArR0QEIgKECARwgKCGKXQyrR0EIEgEcIDCIBiiMIgOhtBDAIhEAMR24kSgiOEnw2DqVP3VOo/wDJTdx6gWmgnRnGHhha39IH3mNUZQEE2G6MYwccLX8qZb+28z8Rg6lP97Sq0+ZqU3QerARqiACOgG/Dcd0daAIbQxCAu2HtiH62htIEBFeHlCogCCPAglVlxCEiAQhR0bHWkBEMEUAyWjSZ2CopZjwVRcny8xvLGU5Y+IfSmwHz3O6oO/meQnoGUZUlBdNMbn5zn5z+J5dw2nTHDbOWWnO5b0PY2OIfSP4Kdmbzc7DyB8Z1WWZHQpWNOkmofTYa3/qa9vK0u00lqmJ1mMjl9WrVBCeJMvUqcq0JeoxWomp05ZQHmbcuz0jKQlhFkrbIx/RTB17mrhqWo8XReqf+unYnznK5r7Kl3ODrkHiKeIGpT3CqguPNTPSEWTBZlp8553keIwjBcVSanf5rcab/AMlQe6fDj3TPtPpuvhkqIyVFV0YWZHUMrDvU7TzXpZ7LtjVy48ycM5vf/ZqN/a3keyZuI8viWPemVJVgVYEhlYFWU9qsp3B7jBaYXQAwgRW4xSBw7YolPKKBlmNj420qFDFFIDLOAwLV6i004ncnsVfpMf1uZXne9G8r6mn7w+Uexc8uSeV/W83hjus5ZajSy3BLSQJTFlHqT2sx7SZo0xIqYk09Dz1IsnpSsss0oai/Ql6jKNEy5SMy6RepSzTlWjLVOStxYQSZZCklQzKplEIESSRRA4/p50HXHKatHSmKUbMdlrAcKdU8+TcR3ieHVqLIxR1KuhKsrCzKymxBHOfUqiede1zoiKlM42gvylMfLgfTpDbrP5kHE9q+AmcoseNxGOtBMAWijh3xSDLjYbxS1AtDFFINnovgesramHu07N3Fj8wfAnyE7yksxOjOE6uit+L++32uA8ltN+kJ6cJqPPnd1MkfeNEQmkSpLdKVaUuUhDUW6QlulKtKW6Ulbi5SMsoZUpmWaZma0tIZOkrUzJ0mWllZKshSTqIEiiWAgIIIBBFiDwIPEGQJLVOSq+bOnOQfsWLqUR+7vrpf7TfNHl7y/ZnP/r4z2f23ZXqpUMQBujmkx+q41L6Mv/KeNETnQ0RRXikVkRQCESsiJPgcP1lREPBmAPgN2+AMribfRWjeqzH6K283P5KfWXGbqXx2lAS/SEp4dZeE9LzETEsBMfTELE9IS5SlekJapiRuLNMS0kr05YSRuLCSzTlVJPTMlVbpywkqoZYSZaW6UtKsq0ZeQQsACT0jISJJTMlGD7RsIKuW4kWuVp9YPGmQ/wD1nziwn1B0kp6sJiV50Kw9abT5d1X85gAHfeGC33CGZVjCERsN4ZETrOitC1LV2uxbyHuj7j6zkiZ3mXUtFNF/hVR5gb/G868c7Yz8beFEskynh6gAhqYkTs4LAMsUxMkYmXMLiR2yLGvRWWlWVcPVBlwGZtdZEiSdDK6GTLDSwjSxTaU1MmQybVeQyzTMo0akuUjIq/QmhT4TOw5minCSrAaJTAxiEKhzZ7UK1/8ASqf2GfLCD3V/lX7p9L9MMV1eAxbn6OHrepQgfEifNBH5TNDjFBFMDHhEEMMhUOx8J6JRpHQL8bC/jbecLl1DrKtNOxmAPgN2+AM9NpUriduKeufJWI9ZhKjY76w9RMDN2rCq6V2LFT4KVO6sq8LEfraVMNS1MB6+HbF5P4TB2+CqfSPl+csmrec4u3DblbaTjNOrHv7jgOY7++T72vy6OjmJp9vlN/LsxFQd/KcOhvve99787zWy5WBDcJ0ZdqjSykz8FU1AS+gjbcSrHiRRCqJFWUMvYZ5lLWEtUa0ysbmGM0lO0ysJUE0lbaRRhjRFCuP9rmL6vLKoHGo9KkPA1Azf8UaeBtv+M9W9umN2wlAfxVK5+yBTT+9/SeUTGXqCIohFMqyYRGwiGW10Uo6q9/4VJ82sB8NU9EpjYThuhae9Ub+UfefxncI+09HH/lx5PWF0tynrqetBepTuQBxdPpL4jiPMds5HKlvdu6wnpgF5mY3o6jXekRTZjdhb3GPabD5p8PSTPDfcXDJy4mZj6l3ty2/OdHUyesptpB7wy/jaZK5BWZiW0Lc9rXPot5y+b+nT6i70UfXqRuC+8vgeK+RN/OdaiTPyHIhRAYsWbfe2kb93h3zYdZ2x3rtztn4aeSb3HKdHRwhMyOi2FvvzM7elhrCK3h456vQtxmNjm5ToOlmLp4ag9asSES19I1MSzBVUAcSSQJ5Hmmf1MQTpJSmeCqdyPrt2+A2mLdNN7E5otM2eoinkzqD6XlzL87DW0urj6rBvunl+YUtLXH0pYyt9j3EEc/Xyk+zT3TKMxDW3nSUqm08RyjpEabKKrW3sHPA9z/nPVcozHUovNbWOhBgJkKVbxmMxa0qb1XPu00aox+qilj90ivCvatmHXZlVA4UVp0ByugLvb7VRh9mcgGj8TiGqu1Sp8+o71H3v71Qlm+LGRCc6JBFG3ikGUI6NjoZdJ0Pa2sd4PwnWrVnDdGalnbvA/GdctSejj8cc/Wphq0tB9pi06st0a97zdSJqnGVaSScGNtYxEq7RGwicQUG7Jaw9HUQO+T8rHW9FsNZV9ZvNWN7/AAlXJlCr5SZpi3t3hmd5cmIw706i6kcFXXhcHkewggEHsIE8Lzno9UwTaHJemWIp1LcV4hX/AIXG9x28R3fQZSyWnNZnh1fUrqGU7FWAIPiDM62teDZivu+BkeWcW8B989JzLoBRq36qq9He+kr1q+V2DDzJiyr2a00/eYio9/4EWn/cWmfijz3MfmeJE9G9lGb/ALQjYd1YvQAK1QCytTuAEdux1uBvxFuRnSZf7PMDxek1W1v3tRyL96KQp8xOrwmCSkoSki00HBEUIo8FG0sliwyhh7Tjfa/mXU4A0wfexFRaW3+mPlKvkQmn7c7wm08O9s2adbjVog+7h6QBH/trWdr94QUvUy5XocET+v14xLGsYhtOSHKOUUAMUDMEIghhGlkZszfZ/wC06ui+05TI/nsPq/cf8zo8O078fjll6vBpLRexEroZMonRhpKJKEv4yvhnvsZYNTSLmRUiia+SLdpiUsUrTe6POBx5xVxnbtcDQNpeShbcyPBsAo3G/fJnri3Oc67xFi69lmFWaW8ZUud5nvBRRJNRG8rF5Ywh7Zqo6LArZY4yrhsRaS9bMtIcyxaUqbVKhsiKzuT2KgLMfQT5hzLHNXq1K1T51Wo1Q92o3C+QsvlPWvbLn+jDjDIferm791BDc/1PpXvCtPGjMZIVobxsI/OYD1hjYoGbDAIYRfyRrVR3gj8fwnSqJyWAqaaiHkw+Ox++dcBO3H455+rNGW6cp0jLFN51c1tBJ2OoWPrIaIvLISDxUGE03sT+uUt5HiKi1LDcdssYTANUuFNuZmpk+V9W5vvcjeZsdMWq+b1KdvknK23cWsPEXv8ACauV5qKo5TRTLhpG/ZG0sCtPgBMOqtWF5Uqy/VEp1RNQVrSejGhY9BKRepVIzHZgtJGd2CqqlmY8FVRdifISBq1hPNvavnpCphUO7gVa/MUwb0qX2iNZ7lXnMXpXDdIs3bF4ipXe41kBFP0KS7U08QNz3kntmbETCJyQodMKx4kDQIo4m0MDKhjdUOoQgzrsFW1orcwPXt+M48sJudHsVxQ9m48Dx/XfOnHe2cp06BYzW30ReSUt5Mi2ndyOo4hgPmmOfM2H0T5iRriSh7peTFK3G0IudH+kARrPwPwnbYOqrm4PGcCMgWtujhfKdNkOQVUW3XA+W0ldMHoeHcFRY32jqouJz1ChiKO5Gtea8fSX0zNSNzY8jsZzdSqysyx71weEbqhUZSMbaTMYkp85YrPxuISjTqV6+1OkpqNzOngo7ybAd5E8DzLHviKtStV/eVWLt3X4KO4CyjuUTvPbD0jW6YKm2ylate38f/ipG3IHWe8rynmoxK8/gZzyrKW0QkLYhefwMQxK8/gZhE4jyZW/aV5/A/lEMSvP4H8oVaV+ZhlP9oXn8DFKKJigvFeRBkuGrlGDDsPqO0ekhvDeWDuMvxAYAg7HeaaLecRkeO0NoJ2PDuPLznX4XEiejG7jjZo6vSmdU1LwM3LgyI4PUdpqxGfgs3emZ3fR7pIHte4MxcB0aDcZ1eWZEqcBMV1wjo8LmpIFrmPxQVx76g/f6yDD4e0slJl0ZdOjpNgTbvltBJOrgO0qwVE5Tp901TAU9FOzYlx8mnEID/5ag5ch2kcryLpz05p4FTTpWqYkj3U4rTvwerb4LxPcJ4bjcW9ao1Sqxeo51Ozbkk/q1uwCZyy0lpleszszuSzsxZmJuWZjdmJ7STI4jFOTJRRWhtAEUNoQsBsUkCxQK8EUUIUMEUoV5vZTmv0XPvdnf/mYEE1LpL276ljJdwWOs284TC5oRs2/f+c06GYg8DOszZ+Xr+SYoECdXhXBE8ayHP8AQQCZ3+W50rDjLe3SOwDCNapMGvnlNF1O6qBxLMAPUzkM99p9FLrhga7891pjxbi3kPOZ8aeg4vGqilnYKqi7MxAAHMk8J5d0v9p170sv7w2II/8Akp/uPkO2cRnWfYnGNfEVCVvcU1Gmmvgg4+JuZnihMXL9JtA7EkkkkkksWJJJPEkniY20t/s8PUTGkVAsNpZNGDq4EGmHTJgkWmQRaY7TJNMdpgRaYpKFigZxWLTHxQhmiLRHw2lEWiLRJbRWlEPVwdXylgJHinCoqbuODH9eMvUcZX4Cq48CBI0py3RSNiM0Gfd2ZzzZi33yenhBLFMSQCVUHUCHq5PG2hUXVxpSTEQGNCsyRmiWGEYVhEGmApJiI3TMoitFaSW5QEQAFgjgYoGXaG0MVpALR2mECECUNAjwIQI4CUALHhYgI4QJKYlhDK4kymBYVo8NIVkgPOVYmWkWVmHBLX+0bD4yLV8JuYysmlvfplHNJaaJYFUVtTawBcHs37THYPEoa9U/J3DaaV9Cp1auQVQkaQSttzfa8qsIGAmbVKro60g0BU6wMw91kNIi5SkTsdzuBvJcNWpI9l6sq2JZW1BW+RAFhc8FuTv3QjnjAUNtVjYG1+y5vtfyM2lZKr0HqNSFlLVr6UBC1CANI7dPZ2w5fj2cVPlKdNjUpsS6oB1ahgdKlbXFxtxkoixlCiKRI0/NBRtVyzfj38rnYW3xDNrDVKfyZJUkHEv7wUXOm9IsvjawjsZjA9Jgerv1NN/dVFbrutAbcdpXiJEYJgm9nNRTTVaQpFSbqV061UKPdIA1Dgbk3uZUOXp7w12sQLnRbc/O2bgezt5wMu0UuY6giAaGLXO/Db3UbsP1reUUDBEcIIpkOhEUUocsJiilDuUcIooDlk6xRQJF/XxjiYopQ4GK/GKKVSjWiigKLsiimSgYIIoQ0xtoooAHGKKKQf/Z">
            <a:hlinkClick r:id="rId2"/>
          </p:cNvPr>
          <p:cNvSpPr>
            <a:spLocks noGrp="1" noChangeAspect="1" noChangeArrowheads="1"/>
          </p:cNvSpPr>
          <p:nvPr>
            <p:ph type="pic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51" y="1828800"/>
            <a:ext cx="2057400" cy="30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3297953" cy="1113254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“Cupid’s Arrows”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4876799" cy="5105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AutoNum type="romanUcPeriod"/>
            </a:pPr>
            <a:r>
              <a:rPr lang="en-US" sz="2000" dirty="0" smtClean="0"/>
              <a:t>Plot: based on the love triangle</a:t>
            </a:r>
          </a:p>
          <a:p>
            <a:pPr marL="285750" indent="-285750">
              <a:buAutoNum type="romanUcPeriod"/>
            </a:pPr>
            <a:endParaRPr lang="en-US" sz="2000" dirty="0"/>
          </a:p>
          <a:p>
            <a:pPr marL="285750" indent="-285750">
              <a:buAutoNum type="romanUcPeriod"/>
            </a:pPr>
            <a:r>
              <a:rPr lang="en-US" sz="2000" dirty="0" smtClean="0"/>
              <a:t> Allusions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Cupid (the boy god, son of Venus … shoots two kinds of arrows)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Diana (cousin of Venus, known for her skill in archery)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Judgment of Paris (the incident that caused the abduction of Helen)</a:t>
            </a:r>
          </a:p>
          <a:p>
            <a:pPr marL="285750" indent="-285750">
              <a:buAutoNum type="romanUcPeriod"/>
            </a:pPr>
            <a:r>
              <a:rPr lang="en-US" sz="2000" dirty="0" smtClean="0"/>
              <a:t>Theme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The precedence of love over position and money in the choice of a mate</a:t>
            </a:r>
          </a:p>
          <a:p>
            <a:pPr lvl="1"/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10200" y="2514600"/>
            <a:ext cx="3429000" cy="3429000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quopic.com/wp-content/uploads/quotes-about-strength-work-quotes-with-pictures-labor-day-quotes-7742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44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73" y="4674144"/>
            <a:ext cx="3657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Announcements: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Essay due Monday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Vocab is next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is Wednesday.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297953" cy="1113254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“Outta My Way, Grandpa!”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500312"/>
            <a:ext cx="4571999" cy="41290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O’Neill’s essay is full of humor. His colloquial style reminds readers that literary devices are available to every speaker of English, not just literary heavyweights.</a:t>
            </a: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Experiment with these literary devices!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4191" y="1601512"/>
            <a:ext cx="3429000" cy="3429000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4790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8566</TotalTime>
  <Words>998</Words>
  <Application>Microsoft Office PowerPoint</Application>
  <PresentationFormat>On-screen Show (4:3)</PresentationFormat>
  <Paragraphs>145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Courier New</vt:lpstr>
      <vt:lpstr>Trebuchet MS</vt:lpstr>
      <vt:lpstr>Verdana</vt:lpstr>
      <vt:lpstr>Wingdings 2</vt:lpstr>
      <vt:lpstr>Summer</vt:lpstr>
      <vt:lpstr>Allusion &amp; Symbol</vt:lpstr>
      <vt:lpstr>Allusion</vt:lpstr>
      <vt:lpstr>Journal Entry #6 </vt:lpstr>
      <vt:lpstr>Allusion Challenges:</vt:lpstr>
      <vt:lpstr>PowerPoint Presentation</vt:lpstr>
      <vt:lpstr>Symbol</vt:lpstr>
      <vt:lpstr>“Cupid’s Arrows”</vt:lpstr>
      <vt:lpstr>PowerPoint Presentation</vt:lpstr>
      <vt:lpstr>“Outta My Way, Grandpa!”</vt:lpstr>
      <vt:lpstr>“The Progress of Poesy”</vt:lpstr>
      <vt:lpstr>PowerPoint Presentation</vt:lpstr>
      <vt:lpstr>“Maggie and Milly and Molly and May”</vt:lpstr>
      <vt:lpstr>PowerPoint Presentation</vt:lpstr>
      <vt:lpstr>“Maggie and Milly and Molly and May”</vt:lpstr>
      <vt:lpstr>Bad … good? Balance?</vt:lpstr>
      <vt:lpstr>G.K. Chesterton</vt:lpstr>
      <vt:lpstr>Literary Terms: Unit 3</vt:lpstr>
      <vt:lpstr>Edgar Allan Poe</vt:lpstr>
      <vt:lpstr>“The Masque of the Red Death”</vt:lpstr>
      <vt:lpstr>“The Masque of the Red Death”</vt:lpstr>
      <vt:lpstr>PowerPoint Presentation</vt:lpstr>
      <vt:lpstr>Literary Terms: Unit 3</vt:lpstr>
      <vt:lpstr>“A Piece of Chalk”</vt:lpstr>
      <vt:lpstr>Quiz Review: 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Klass, Jennifer</dc:creator>
  <cp:lastModifiedBy>Klass, Jennifer</cp:lastModifiedBy>
  <cp:revision>65</cp:revision>
  <dcterms:created xsi:type="dcterms:W3CDTF">2014-04-19T14:03:02Z</dcterms:created>
  <dcterms:modified xsi:type="dcterms:W3CDTF">2016-04-26T17:52:13Z</dcterms:modified>
</cp:coreProperties>
</file>